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88" r:id="rId5"/>
    <p:sldId id="258" r:id="rId6"/>
    <p:sldId id="289" r:id="rId7"/>
    <p:sldId id="259" r:id="rId8"/>
    <p:sldId id="290" r:id="rId9"/>
    <p:sldId id="293" r:id="rId10"/>
    <p:sldId id="261" r:id="rId11"/>
    <p:sldId id="291" r:id="rId12"/>
    <p:sldId id="262" r:id="rId13"/>
    <p:sldId id="263" r:id="rId14"/>
    <p:sldId id="274" r:id="rId15"/>
    <p:sldId id="265" r:id="rId16"/>
    <p:sldId id="266" r:id="rId17"/>
    <p:sldId id="268" r:id="rId18"/>
    <p:sldId id="294" r:id="rId19"/>
    <p:sldId id="295" r:id="rId20"/>
    <p:sldId id="270" r:id="rId21"/>
    <p:sldId id="271" r:id="rId22"/>
    <p:sldId id="300" r:id="rId23"/>
    <p:sldId id="272" r:id="rId24"/>
    <p:sldId id="273" r:id="rId25"/>
    <p:sldId id="296" r:id="rId26"/>
    <p:sldId id="277" r:id="rId27"/>
    <p:sldId id="278" r:id="rId28"/>
    <p:sldId id="280" r:id="rId29"/>
    <p:sldId id="281" r:id="rId30"/>
    <p:sldId id="282" r:id="rId31"/>
    <p:sldId id="283" r:id="rId32"/>
    <p:sldId id="284" r:id="rId33"/>
    <p:sldId id="298" r:id="rId34"/>
    <p:sldId id="286" r:id="rId35"/>
    <p:sldId id="287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>
      <p:cViewPr varScale="1">
        <p:scale>
          <a:sx n="74" d="100"/>
          <a:sy n="74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4D72CF-A64B-4CFB-A059-3BB6148DC47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A02357-7141-4604-8C55-27C171428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Healthy Decisions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752600"/>
            <a:ext cx="6324600" cy="838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Chapter 2 </a:t>
            </a:r>
            <a:endParaRPr lang="en-US" dirty="0"/>
          </a:p>
        </p:txBody>
      </p:sp>
      <p:pic>
        <p:nvPicPr>
          <p:cNvPr id="1026" name="Picture 2" descr="https://encrypted-tbn0.gstatic.com/images?q=tbn:ANd9GcSFGCbjUtfiWtWgjyag0ib-Y1rWJViNaIaUheTGuUc8pvVuLq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96862"/>
            <a:ext cx="4235552" cy="28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</a:p>
          <a:p>
            <a:pPr lvl="1"/>
            <a:r>
              <a:rPr lang="en-US" dirty="0" smtClean="0"/>
              <a:t>Write about a decision that you made in the last year. List factors that influenced your decision.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2 Influences on Your Decisions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force that affects your choices when you have a decision to make. 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Family </a:t>
            </a:r>
          </a:p>
          <a:p>
            <a:pPr lvl="1"/>
            <a:r>
              <a:rPr lang="en-US" dirty="0" smtClean="0"/>
              <a:t>Peers </a:t>
            </a:r>
          </a:p>
          <a:p>
            <a:pPr lvl="1"/>
            <a:r>
              <a:rPr lang="en-US" dirty="0" smtClean="0"/>
              <a:t>Media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Family Influence </a:t>
            </a:r>
          </a:p>
          <a:p>
            <a:r>
              <a:rPr lang="en-US" dirty="0" smtClean="0"/>
              <a:t>Standards &amp; Expectations </a:t>
            </a:r>
          </a:p>
          <a:p>
            <a:r>
              <a:rPr lang="en-US" dirty="0" smtClean="0"/>
              <a:t>Examples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4098" name="Picture 2" descr="http://socialportal.ballywhointeractive.com/images/uploads/Family%20running%20iStock_000009329788XSmall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asp.org.uk/images/P39-children-poster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18114"/>
            <a:ext cx="2514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Peer Pressure </a:t>
            </a:r>
            <a:endParaRPr lang="en-US" dirty="0"/>
          </a:p>
          <a:p>
            <a:pPr lvl="1" algn="ctr"/>
            <a:r>
              <a:rPr lang="en-US" i="1" dirty="0" smtClean="0"/>
              <a:t>Pressure that you feel to do something because your friends want you to do it </a:t>
            </a:r>
          </a:p>
          <a:p>
            <a:pPr algn="ctr"/>
            <a:r>
              <a:rPr lang="en-US" dirty="0" smtClean="0"/>
              <a:t>Positive Peer Pressure </a:t>
            </a:r>
          </a:p>
          <a:p>
            <a:pPr algn="ctr"/>
            <a:r>
              <a:rPr lang="en-US" dirty="0" smtClean="0"/>
              <a:t>Negative Peer Pressure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Peers </a:t>
            </a:r>
            <a:endParaRPr lang="en-US" dirty="0"/>
          </a:p>
        </p:txBody>
      </p:sp>
      <p:pic>
        <p:nvPicPr>
          <p:cNvPr id="4" name="Picture 2" descr="http://media-cache-ak0.pinimg.com/736x/6e/c4/1d/6ec41d71a1b94baf316d2627784e2c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4309"/>
            <a:ext cx="2895600" cy="285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negative peer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0261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1.bp.blogspot.com/-9QsSfrEOpU8/UMMU8GrRwQI/AAAAAAAAAYM/aiI3yuQaieQ/s1600/illo_peer_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68" y="99520"/>
            <a:ext cx="6753225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</a:p>
          <a:p>
            <a:r>
              <a:rPr lang="en-US" dirty="0" smtClean="0"/>
              <a:t>Magazines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Influences </a:t>
            </a:r>
            <a:endParaRPr lang="en-US" dirty="0"/>
          </a:p>
        </p:txBody>
      </p:sp>
      <p:pic>
        <p:nvPicPr>
          <p:cNvPr id="3074" name="Picture 2" descr="Image result for advertisements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5952367" cy="36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Trustworthy </a:t>
            </a:r>
          </a:p>
          <a:p>
            <a:r>
              <a:rPr lang="en-US" dirty="0" smtClean="0"/>
              <a:t>Caring </a:t>
            </a:r>
          </a:p>
          <a:p>
            <a:r>
              <a:rPr lang="en-US" dirty="0" smtClean="0"/>
              <a:t>Family members &amp; friends </a:t>
            </a:r>
          </a:p>
          <a:p>
            <a:r>
              <a:rPr lang="en-US" dirty="0" smtClean="0"/>
              <a:t>Teachers &amp; Counselors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Influences </a:t>
            </a:r>
            <a:endParaRPr lang="en-US" dirty="0"/>
          </a:p>
        </p:txBody>
      </p:sp>
      <p:pic>
        <p:nvPicPr>
          <p:cNvPr id="8194" name="Picture 2" descr="http://www.careeradvicensw.com/wp-content/uploads/2012/12/Influences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17383"/>
            <a:ext cx="4191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Consequence</a:t>
            </a:r>
          </a:p>
          <a:p>
            <a:pPr lvl="1"/>
            <a:r>
              <a:rPr lang="en-US" dirty="0" smtClean="0"/>
              <a:t>Result of an action that you take </a:t>
            </a:r>
          </a:p>
          <a:p>
            <a:r>
              <a:rPr lang="en-US" dirty="0" smtClean="0"/>
              <a:t>Precaution </a:t>
            </a:r>
          </a:p>
          <a:p>
            <a:pPr lvl="1"/>
            <a:r>
              <a:rPr lang="en-US" dirty="0" smtClean="0"/>
              <a:t>An action to avoid negative consequences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Consequences </a:t>
            </a:r>
            <a:endParaRPr lang="en-US" dirty="0"/>
          </a:p>
        </p:txBody>
      </p:sp>
      <p:pic>
        <p:nvPicPr>
          <p:cNvPr id="9218" name="Picture 2" descr="http://img.ehowcdn.com/article-new-thumbnail/ehow/images/a02/6n/l9/set-consequences-children-autism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019675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</a:t>
            </a:r>
            <a:r>
              <a:rPr lang="en-US" smtClean="0"/>
              <a:t>Wheel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word “WANTS” at the top of your paper. </a:t>
            </a:r>
          </a:p>
          <a:p>
            <a:r>
              <a:rPr lang="en-US" dirty="0" smtClean="0"/>
              <a:t>Sit quietly until further directions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</a:p>
          <a:p>
            <a:pPr marL="109728" indent="0"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Write down 5 decisions you have made so far today.</a:t>
            </a:r>
          </a:p>
          <a:p>
            <a:pPr lvl="1"/>
            <a:r>
              <a:rPr lang="en-US" sz="2800" dirty="0" smtClean="0"/>
              <a:t> After you complete your list, rate your decisions from a 1-10. </a:t>
            </a:r>
          </a:p>
          <a:p>
            <a:pPr lvl="1"/>
            <a:r>
              <a:rPr lang="en-US" sz="2800" dirty="0" smtClean="0"/>
              <a:t>1  meaning an automatic decision and 10 meaning a decision that required careful studying and thought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 Making Decisions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Something that you want and are willing to work for </a:t>
            </a:r>
          </a:p>
          <a:p>
            <a:r>
              <a:rPr lang="en-US" dirty="0" smtClean="0"/>
              <a:t>Self- Esteem</a:t>
            </a:r>
          </a:p>
          <a:p>
            <a:pPr lvl="1"/>
            <a:r>
              <a:rPr lang="en-US" dirty="0" smtClean="0"/>
              <a:t>How you feel about yourself as a person and how much you value yourself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Decisions to Goals </a:t>
            </a:r>
            <a:endParaRPr lang="en-US" dirty="0"/>
          </a:p>
        </p:txBody>
      </p:sp>
      <p:pic>
        <p:nvPicPr>
          <p:cNvPr id="1026" name="Picture 2" descr="http://www.theopenedbox.com/wp-content/uploads/2013/01/go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673490"/>
            <a:ext cx="5241925" cy="29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 Goals </a:t>
            </a:r>
          </a:p>
          <a:p>
            <a:pPr lvl="1"/>
            <a:r>
              <a:rPr lang="en-US" dirty="0" smtClean="0"/>
              <a:t>Tasks that you can accomplish in a short period of time </a:t>
            </a:r>
          </a:p>
          <a:p>
            <a:r>
              <a:rPr lang="en-US" dirty="0" smtClean="0"/>
              <a:t>Long Term Goals </a:t>
            </a:r>
          </a:p>
          <a:p>
            <a:pPr lvl="1"/>
            <a:r>
              <a:rPr lang="en-US" dirty="0" smtClean="0"/>
              <a:t>Tasks that usually take weeks, months, or even years to accomplish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 </a:t>
            </a:r>
            <a:endParaRPr lang="en-US" dirty="0"/>
          </a:p>
        </p:txBody>
      </p:sp>
      <p:pic>
        <p:nvPicPr>
          <p:cNvPr id="1026" name="Picture 2" descr="Image result for smart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2" y="1481329"/>
            <a:ext cx="8337978" cy="42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2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</a:p>
          <a:p>
            <a:pPr lvl="1"/>
            <a:r>
              <a:rPr lang="en-US" dirty="0" smtClean="0"/>
              <a:t>Based on your values &amp; interests </a:t>
            </a:r>
          </a:p>
          <a:p>
            <a:r>
              <a:rPr lang="en-US" dirty="0" smtClean="0"/>
              <a:t>Interest</a:t>
            </a:r>
          </a:p>
          <a:p>
            <a:pPr lvl="1"/>
            <a:r>
              <a:rPr lang="en-US" dirty="0" smtClean="0"/>
              <a:t>Something that you enjoy and want to learn more about </a:t>
            </a:r>
          </a:p>
          <a:p>
            <a:r>
              <a:rPr lang="en-US" dirty="0" smtClean="0"/>
              <a:t> May share the same goals as others </a:t>
            </a:r>
          </a:p>
          <a:p>
            <a:r>
              <a:rPr lang="en-US" dirty="0" smtClean="0"/>
              <a:t>Goals may change as your interests do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&amp; Values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</a:t>
            </a:r>
          </a:p>
          <a:p>
            <a:r>
              <a:rPr lang="en-US" dirty="0" smtClean="0"/>
              <a:t>Encouragement </a:t>
            </a:r>
          </a:p>
          <a:p>
            <a:r>
              <a:rPr lang="en-US" dirty="0" smtClean="0"/>
              <a:t>Support </a:t>
            </a:r>
          </a:p>
          <a:p>
            <a:pPr lvl="1"/>
            <a:r>
              <a:rPr lang="en-US" dirty="0" smtClean="0"/>
              <a:t>Parents, friends, coaches</a:t>
            </a:r>
            <a:r>
              <a:rPr lang="en-US" smtClean="0"/>
              <a:t>, teachers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goals and other people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Skills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7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</a:t>
            </a:r>
          </a:p>
          <a:p>
            <a:pPr lvl="1"/>
            <a:r>
              <a:rPr lang="en-US" i="1" dirty="0" smtClean="0"/>
              <a:t>Achievement of your goal </a:t>
            </a:r>
          </a:p>
          <a:p>
            <a:r>
              <a:rPr lang="en-US" dirty="0" smtClean="0"/>
              <a:t>Action Plan </a:t>
            </a:r>
          </a:p>
          <a:p>
            <a:pPr lvl="1"/>
            <a:r>
              <a:rPr lang="en-US" i="1" dirty="0" smtClean="0"/>
              <a:t>Map that outlines the steps for reaching your goal </a:t>
            </a:r>
          </a:p>
          <a:p>
            <a:pPr lvl="1"/>
            <a:r>
              <a:rPr lang="en-US" dirty="0" smtClean="0"/>
              <a:t>1. Write down the goal </a:t>
            </a:r>
          </a:p>
          <a:p>
            <a:pPr lvl="1"/>
            <a:r>
              <a:rPr lang="en-US" dirty="0" smtClean="0"/>
              <a:t>2. Find </a:t>
            </a:r>
            <a:r>
              <a:rPr lang="en-US" dirty="0" smtClean="0"/>
              <a:t>information </a:t>
            </a:r>
            <a:r>
              <a:rPr lang="en-US" dirty="0" smtClean="0"/>
              <a:t>that you need to reach your goal </a:t>
            </a:r>
          </a:p>
          <a:p>
            <a:pPr lvl="1"/>
            <a:r>
              <a:rPr lang="en-US" dirty="0" smtClean="0"/>
              <a:t>3. How long will it take to reach? </a:t>
            </a:r>
          </a:p>
          <a:p>
            <a:pPr lvl="1"/>
            <a:r>
              <a:rPr lang="en-US" dirty="0" smtClean="0"/>
              <a:t>4. Check progress </a:t>
            </a:r>
          </a:p>
          <a:p>
            <a:pPr lvl="1"/>
            <a:r>
              <a:rPr lang="en-US" dirty="0" smtClean="0"/>
              <a:t>5. Reward yourself after the goal was accomplished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Success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181600" cy="4525963"/>
          </a:xfrm>
        </p:spPr>
        <p:txBody>
          <a:bodyPr/>
          <a:lstStyle/>
          <a:p>
            <a:r>
              <a:rPr lang="en-US" dirty="0" smtClean="0"/>
              <a:t>Setback </a:t>
            </a:r>
          </a:p>
          <a:p>
            <a:pPr lvl="1"/>
            <a:r>
              <a:rPr lang="en-US" i="1" dirty="0" smtClean="0"/>
              <a:t>Something that goes wrong </a:t>
            </a:r>
          </a:p>
          <a:p>
            <a:pPr lvl="1"/>
            <a:r>
              <a:rPr lang="en-US" dirty="0" smtClean="0"/>
              <a:t>Learning opportunities </a:t>
            </a:r>
          </a:p>
          <a:p>
            <a:pPr lvl="1"/>
            <a:r>
              <a:rPr lang="en-US" dirty="0" smtClean="0"/>
              <a:t>Setbacks vs. Failure </a:t>
            </a:r>
          </a:p>
          <a:p>
            <a:r>
              <a:rPr lang="en-US" dirty="0" smtClean="0"/>
              <a:t>Persistence </a:t>
            </a:r>
          </a:p>
          <a:p>
            <a:pPr lvl="1"/>
            <a:r>
              <a:rPr lang="en-US" i="1" dirty="0" smtClean="0"/>
              <a:t>Commitment to keep working  toward your goal even when things happen that make you want to quit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Setbacks </a:t>
            </a:r>
            <a:endParaRPr lang="en-US" dirty="0"/>
          </a:p>
        </p:txBody>
      </p:sp>
      <p:sp>
        <p:nvSpPr>
          <p:cNvPr id="4" name="AutoShape 2" descr="data:image/jpeg;base64,/9j/4AAQSkZJRgABAQAAAQABAAD/2wCEAAkGBwgHBhUIBwgVFhUUGCEZGBgYGBkeHhweJiMkHCAcIh8jHyokHB0lJicfJDQjJyk1OjgxIiA0ODM4NzQwLywBCgoKDgwOFA8PFCwZFBksLCwrLCsrKyw3KyssNywrLDc3NyssKysrLDcrKyssLCsrKysrKyssKysrLCsrKysrN//AABEIAPsAyQMBIgACEQEDEQH/xAAbAAEAAgMBAQAAAAAAAAAAAAAABAcDBQYCAf/EADYQAAEDAwMCBQMCBAYDAAAAAAEAAgMEBREGEiETMQcUIkFRMmFxFYFCkaHBFiMzYrHRNFJy/8QAFgEBAQEAAAAAAAAAAAAAAAAAAAEC/8QAFxEBAQEBAAAAAAAAAAAAAAAAABEBIf/aAAwDAQACEQMRAD8ApBERVoREQEREBERAREQEREBERAREQEREBERAREQEREBERAREQEREBERAREQEREBERAREQEREBERAREQEREBERAREQEREBERAREQEREBEU+w2esv92Za7c0GSTO0E4HALjk+3AKCAi31/0nXWGiFXV1VM5rnBgEU7JDkgnOGntx3/AAtPQ0z66tZSQuaHSPDAXHABJwMn2H3QYUXSXLSFTbbPPcp66EtgqfLYY4u3vxuO04wQB8/BXNoCIiAiIgIiICIiAiIgIiICIiAiIgIiICIiAu48JCykvdReZoS4UdHNLjO3JxsDd2DtJDiM4+Vw6zQ1VRTxujgqHtDxh4a4gOHwQO4+xQdzpCkhvWpzcdL0jqNlJAZH5Hm3k8t9DHNG5xBAAxgYJyu+qo2V+q7NJXQSOe2OeeZ08MccuwD0B7GekAEcD7j3yqLoLhW22o8xbqySJ+Mbo3ua7HuMgg4WV95usk3WkucxdtLNxkeTtPJbnOdp9wokWnp6n85S2akqGAecrpq17cDHoPp4+CB/Ja99qr4dN3atq7Y6OStq44YA+MtPqkc923I7EEDI+FW/6jXbo3edkzD/AKfrd6Pf08+n9lnqr9eaxwdWXad5Dg4b5Xuw4dncnuPYoRbtwun614q/4LnbEKEPaHsbGwGR0ce/Dn4ySXtDe44AH51fiLfI5tLyW+ttVcHGZvRdUUsMMcOM7mRuYeQW8Y54Gc+6qt9TPJU+afO4vJ3F5cS7d3znvn7qTcb1dbowMudzmmDfpEkj3gfjcThCIKIiqiIiAiIgIiICIiAiIgIiICIiAiIgIiIC7Sl0NR3DT0tyteoWySQwmaSPy87WgNxvaJXANc4dsAc/jkcjRyxQ1bJZ4d7WuBczONwByW59sjhWZqXxHtVdaaymtr67NUxrGMldEIYWhwy1jGHgbcjPft9yomtbbvDelqn0tNU6nijmrYWzQxdKRxO4EgOI9LRx3J554451Nv0dH+nOueoLuylgEroWO2PkdI9v1bGt5LB7u7ey3DNdWtmvob8yjl6NLTiGFmG7gRGWNJ9WMAkng/CjUepNM1+l6W16mo6ovonyFhgMe2Rr3B7g/dyDnjgH+vA6weK9NS27UrLTRxtApaaGJxa3bvdt3l5+XHcMk8rjVuNY3luodT1F2jYQ2V5c0OxkN7AHHGcALTqrgiIgIiICIiAiIgIiICIiAiIgIiICIiAi6zw0dHBqQVlRaJp2MaQTDF1HQucMNl2lpaS09g4d+eSMKxaa0vl1rU1V7rH1stLRtlpmtp4xKA8khxpyGgyx5ztcM5czjOAIlUjTwyVM7YIGZc8hrQPcngBb20aSrq+8z2qolZC+ljkkl3nIaI/qGW5GVZ9FeBdfEC10rqGpbM3q9SWspoo3yx43tAaODt2uAcO3tzla+y3XUlT+q6hqLa5tVFAyGOPy4DgJZN2THt9ZA9RLgeMZQqoMororbfc79PbBXSMiuUUMtRUPMDHPbEHZi3QhuHyY7MxnOfdTL3R0eoIrVQ6gdMXVNW/11EEUEvTa0Ax4ZjDXuLcc55H2QqjYmOllEcYyXEAD7nhbPVNkk05f5bRPUNe6IgFzc4JLQ7jPPGcfsrCZJqu6a1prFcraaekFY0siFO1kYEZLtrXhgLvQCfqOe6za93VFNHW6YoBUUtwqC6ctaTPJMHlxgc4AljABhgYOwJ57kVUSK1PFeWpn0/DV0lTJHSyS7W0c1MyB8Tmt424aC+IA44JGcck9qrVXBERAREQEREBERAREQEREBERAREQS7fdLja3F1sr5Yi7uY3uZn87SMr5Hca6Ku8/FWyCXOeoHuD8nud2c5P5UVEE2e73Oprm11RcZnStxtkdI8vGORhxORjn3WaLUN8hqHVEN5qGveQXOE0gc4gYBJ3ZJA459lrF1ujtIUGpmtiN/Ecz3bREKeaTHs0ue0bWAn5KDnY7ncI6/9Qjr5RNnPVD3B+exO7Of6pW3S417mur6+WQtJLd73OwTySMngnA/kuot2hYHWuW43vUMVMyGqdSklj37nNGct28uGT8dgSVPsvhhJcY4+vd+m6pBdTjoSvD2c7XvcOIQ/GQDk4US44+bUF7nlZLNeahzo87HGaQlmRg7Tn05HHCw0d1uNDF0qK4SxtDt+GSOaN2MbsA/VjjKj1EL6eodBKPU0lp/IOCsaqpVwuVfc5RLcq2SVwGAZHueQPjJJ4UVEQEREBERAREQEREBERAREQEREBEWytFmnu0M8sM8TBTxGV3UeGkgfwtHdzj7D8c8hBrUTKICtXTXiNYrPRUbdlcw0rMPhhdE2GV/OZX8hzySQcHgYGPvV9VTVFHMYKuBzHDu17S088jg8rEg6O76iirtIU1mjjdvjllmnccYe959JHOeG8HK6ifxAttwtMXmay6U88MAi2Us7WwvLRhryCctJ4zgf9qtF1NXoeupqny766AOFGKx255bhp56fI5k7cDjnuojl3OLnbnHJPcr4mUyqoil01srKugmr6eAmOn29V2Rhu47W++Tk8cKIgIiICIiAiIgIiICIiAiIgIiIC7nTNC53h1V7GAvraunpIyR2cCZDg+2cjK4ZZ4q2rhiEUNU9rWv6jWhzgA/sHgZ4d/u7oau2vv81Rqm8W4QxGipaSQmPpRgOka1rBueG7i7dkd+w+yyadhl07ZKCuo45Ww+WE08EVE+V1Q92SCZgwsAPpwHOBaAPnikoblVRzOkdUPPUOZQXu/zeckP59WT8/Ksiq8SLVDeDfrXJcOrj0Uz5WNpmnbtAw0kuY3uG4GcDlRI+O1ZdbNoKO9RyNNTXVskjZJGiRwjY1sZaC/PAwG5+OAusoqmn03bqSSnt9bMyaET1DqalhljqHPBc/qOJ3DHPpGMDCoiorKqqYGVFQ5waSWgk4aXHLsDs3J5OFIpr5d6SiNFS3WdkRzmNsrww57+kHHKEWXRwXO26XpKzQlvIkr5pTLKyISmNoftZDktcGNA5PbJaecZU/Vskc7r1VzPa1slRTUbHkD0bcdTHwMDlVJRXm62+nNNQXOaNjjktZI9rSfkgEAlYZa6rmidFNVPc1z+o5pc4gvPd5GeXffuhF5apq6DTVJU2ZlkrjSspzG1gpovLZLRtmM2d5du5L85BzxkKPaLhcLdqu0aXpGxsY6jjdUgxRlzstfI5rnFpIAA9iOSVTkl7u8tv/TpbrOYQAOkZXlmB2G3OMD8LH+qXHzfm/Py9TG3fvduxjGN2c4xxhCLNt18uVJ4Zz1+nrezaa94wIGPDIQwy+r0nAaXDBd2A4WetNazwwc23smofLQNjqYJqVoZOXHa6Rkrmbt7s9s57AAdzVVPcq+lpH0lNXSMjk+tjXuDXf8A00HDv3WS4Xq63KIQ3G5zStachskj3AHtkAk4KEQURFVEREBERAREQEREBERAREQFPsVubd7vHb3VbIuodoe/dtBwcDgE8nDRx3IUBbPS9dS2zUdPcK9jnRwytkcGY3HadwAyQO4HugsfWmn2V90/w9Y62kZSUbS+Vwjw6AMaGvdK/buke9xdhoJyfxlc2/w/FRUUb7NeWTwVshibL03MLHjuHMJz25Bz7Htxn5aNWWt1RcoL7TzdG5O3l0W3qMcJDI3hxAIyeefZT7Zru0Wm7UcVDRTeUoRI9gdsMssr2kdR4yGtAJ4AJwB3OcCI5rVVht9heIKS/wAdTIHObI2NjwGFuP4jw7P2+Ctrp/Q1JqC2mS36iYZxGZDD0JtowNxaZcbA7C4txLjlxyT7q2a/xKsZopmWwVzOpSOp46fMQp4SWhuQ1rsuPc7jzyePgK503ZKrUV3ZbaItDnAkuccNa0Dc5zj8ABdSNFWP9DFyg1A+cTTNpoenCWDqnk7w852AYOWj3XrwjhNJWVOo3RyubRxY2wDdKXS5jBa0+lwaNzjuyOBwVv8AUlbb6SS26ir5q3pxzktpZo6eN21uH9RjIwxoaXYBJHP7chztd4chl3FkteoIZ6rqFkkbWva2JoBcZHvPADcYIGSCcclRb9oeK2W6G5095D4JJxA974JYjG4jdu2uG5zNuTkD2xjPZpjWcdp1nUXurgkLKrqtk6btsjRI7duY7PDwcc5/dbNmsrLBqWlrJK251cELnPeysex+HbS2N0bNxbuaSTkn47Ida+5aGpILNHeLfqKOWF0zIXvdDNEGbuQ/Dxl7AOSWj+6++JemLVpmrjpbdcI3SMYxk0YLy7ft3OkORhodkYaD/dTNU65oLjZ4qClmrajZV+Ze6rcwlwDdoY3aSGN7+nGBkn3wtJ4g3ez3/UDrrZmVAMx3SibZw7gAM2k+kAe5QcyiIqoiIgIiICIiAiIgIiICIiAit3RgrG6DdDaWyUVRFHJPJLJSMdFUx/U3/New7MNwB7e/OePNHpepq26fpKe3F8YHXmkEZLcPkEhD3AY4aMc/IUSqkRW5KKymtFTqfSdvEtTPXyR72QtlNPE3Ja1rNrg0u4y7HYgfBUWg/W4NKSaottB1rjNVujmeKdr3wBrfpEW0hjnHudvYgd8FCqtRXJpUyxabm1NVQ1Lq6aqdFLJTUsUksIa0egxuwIsnuQ3/ANQslnr6O4a1q6qksVXTun6cUdR5NrzBMAOoXxYc1pfxnHOOeM5Aqobdcq+1zde2V0kTiMbo3uYcfGWkHC8VtbV3CoNTX1T5Hnu57i5x/cklXBpWOu/xJW0laZBVyziKO4xUjJIss9BYW7NsYPp3EY/3EYya2e2qqNbEV0BqnioPUZE3/VDXesNa0DggHsOyFaHKl3W21lnr3UFygLJGY3NJBIyA4diR2IKuO/SVsuobXNT1Q8rU1WI6WekiifD2Y5uNnra1ryAeRnb3PKwSyV191nX1V4tLHPoIp5aSB0ODJ69jHubgGZrQB+ThCqYTKualbX3+itQ1PA01klwDmbo2seaRg3P3NDR6dwOMjkAeyjaf1hJqDxENlrIofJzPnjjY2KMBu4O2uyG5c4kAkk93OP2QqokXe3u0VdaI9H6cohK6gjdJVPbs9Up5k9RxlsZPTA7nB4K4JVRERAREQEREBERAREQEREE+a93eegFvnus7oQABGZXlgA7DaTjA4xwvdNqG90lM2lpbzUMjby1jZpA0e/ADsBa1EE23Xe6WouNruU0O76unI9mfztIyvtBerrbpHSW65zROf9Zjke0u/JBGffuoKIJ1DerrbpXS2+6TROfy8xyPaXfkgjPc91kp9Q3ylDxTXmoZ1HFz9s0g3OPdzsO9RPyVrUQbClvt4o6Q0lJdp2RnOWNle1pz39IOOVFo6qpoakVNFUPje36XscWuHtwRyOOFhRBLq7rca6rFXW3CWSRuNr3yOc4Y5GHE5GDyspvt4dcBcXXafrAYEvVfvA+A7OcfbK16IJr7xdH3AXF9ymMw7SmR+/tj6857cd1s9JX2i07K+4Ot5kqW/wDjuL8MjdggvLcesjIIHbhc+iDNFWVULnviqXtMjS15DiC5p+oO59QPuCsKIgIiICIiAiIgIiICIiAiIgIiICIiAiIgIiICIiAiIgIiICIiAiIgIiICIiAiIgIiICIiAiIgIiICIiAiIgIiICIiAiIgIiICIiAiIgIiICIiAiIgIiIPRY4RiQt4JIB+4xn/AJC9dCXIGzu0uH4GST/Q/wAlsKK5Q09K2J8RJac5GPdzXEd/hoC9w3eKOgFN0TkMc0u4/iBGf2/uUGpaC521o5Kyy0k8TC6SPAacHkcH47rZi707Kx0zKc4IA9s+/wD2D+wWCnuQhZJhpy9xcDxxwRz/ADQQmU8skRlYzIGcn8clYlvxfoN4PRdgOJxx7knH7DhaB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UIBwgVFhUUGCEZGBgYGBkeHhweJiMkHCAcIh8jHyokHB0lJicfJDQjJyk1OjgxIiA0ODM4NzQwLywBCgoKDgwOFA8PFCwZFBksLCwrLCsrKyw3KyssNywrLDc3NyssKysrLDcrKyssLCsrKysrKyssKysrLCsrKysrN//AABEIAPsAyQMBIgACEQEDEQH/xAAbAAEAAgMBAQAAAAAAAAAAAAAABAcDBQYCAf/EADYQAAEDAwMCBQMCBAYDAAAAAAEAAgMEBREGEiETMQcUIkFRMmFxFYFCkaHBFiMzYrHRNFJy/8QAFgEBAQEAAAAAAAAAAAAAAAAAAAEC/8QAFxEBAQEBAAAAAAAAAAAAAAAAABEBIf/aAAwDAQACEQMRAD8ApBERVoREQEREBERAREQEREBERAREQEREBERAREQEREBERAREQEREBERAREQEREBERAREQEREBERAREQEREBERAREQEREBERAREQEREBEU+w2esv92Za7c0GSTO0E4HALjk+3AKCAi31/0nXWGiFXV1VM5rnBgEU7JDkgnOGntx3/AAtPQ0z66tZSQuaHSPDAXHABJwMn2H3QYUXSXLSFTbbPPcp66EtgqfLYY4u3vxuO04wQB8/BXNoCIiAiIgIiICIiAiIgIiICIiAiIgIiICIiAu48JCykvdReZoS4UdHNLjO3JxsDd2DtJDiM4+Vw6zQ1VRTxujgqHtDxh4a4gOHwQO4+xQdzpCkhvWpzcdL0jqNlJAZH5Hm3k8t9DHNG5xBAAxgYJyu+qo2V+q7NJXQSOe2OeeZ08MccuwD0B7GekAEcD7j3yqLoLhW22o8xbqySJ+Mbo3ua7HuMgg4WV95usk3WkucxdtLNxkeTtPJbnOdp9wokWnp6n85S2akqGAecrpq17cDHoPp4+CB/Ja99qr4dN3atq7Y6OStq44YA+MtPqkc923I7EEDI+FW/6jXbo3edkzD/AKfrd6Pf08+n9lnqr9eaxwdWXad5Dg4b5Xuw4dncnuPYoRbtwun614q/4LnbEKEPaHsbGwGR0ce/Dn4ySXtDe44AH51fiLfI5tLyW+ttVcHGZvRdUUsMMcOM7mRuYeQW8Y54Gc+6qt9TPJU+afO4vJ3F5cS7d3znvn7qTcb1dbowMudzmmDfpEkj3gfjcThCIKIiqiIiAiIgIiICIiAiIgIiICIiAiIgIiIC7Sl0NR3DT0tyteoWySQwmaSPy87WgNxvaJXANc4dsAc/jkcjRyxQ1bJZ4d7WuBczONwByW59sjhWZqXxHtVdaaymtr67NUxrGMldEIYWhwy1jGHgbcjPft9yomtbbvDelqn0tNU6nijmrYWzQxdKRxO4EgOI9LRx3J554451Nv0dH+nOueoLuylgEroWO2PkdI9v1bGt5LB7u7ey3DNdWtmvob8yjl6NLTiGFmG7gRGWNJ9WMAkng/CjUepNM1+l6W16mo6ovonyFhgMe2Rr3B7g/dyDnjgH+vA6weK9NS27UrLTRxtApaaGJxa3bvdt3l5+XHcMk8rjVuNY3luodT1F2jYQ2V5c0OxkN7AHHGcALTqrgiIgIiICIiAiIgIiICIiAiIgIiICIiAi6zw0dHBqQVlRaJp2MaQTDF1HQucMNl2lpaS09g4d+eSMKxaa0vl1rU1V7rH1stLRtlpmtp4xKA8khxpyGgyx5ztcM5czjOAIlUjTwyVM7YIGZc8hrQPcngBb20aSrq+8z2qolZC+ljkkl3nIaI/qGW5GVZ9FeBdfEC10rqGpbM3q9SWspoo3yx43tAaODt2uAcO3tzla+y3XUlT+q6hqLa5tVFAyGOPy4DgJZN2THt9ZA9RLgeMZQqoMororbfc79PbBXSMiuUUMtRUPMDHPbEHZi3QhuHyY7MxnOfdTL3R0eoIrVQ6gdMXVNW/11EEUEvTa0Ax4ZjDXuLcc55H2QqjYmOllEcYyXEAD7nhbPVNkk05f5bRPUNe6IgFzc4JLQ7jPPGcfsrCZJqu6a1prFcraaekFY0siFO1kYEZLtrXhgLvQCfqOe6za93VFNHW6YoBUUtwqC6ctaTPJMHlxgc4AljABhgYOwJ57kVUSK1PFeWpn0/DV0lTJHSyS7W0c1MyB8Tmt424aC+IA44JGcck9qrVXBERAREQEREBERAREQEREBERAREQS7fdLja3F1sr5Yi7uY3uZn87SMr5Hca6Ku8/FWyCXOeoHuD8nud2c5P5UVEE2e73Oprm11RcZnStxtkdI8vGORhxORjn3WaLUN8hqHVEN5qGveQXOE0gc4gYBJ3ZJA459lrF1ujtIUGpmtiN/Ecz3bREKeaTHs0ue0bWAn5KDnY7ncI6/9Qjr5RNnPVD3B+exO7Of6pW3S417mur6+WQtJLd73OwTySMngnA/kuot2hYHWuW43vUMVMyGqdSklj37nNGct28uGT8dgSVPsvhhJcY4+vd+m6pBdTjoSvD2c7XvcOIQ/GQDk4US44+bUF7nlZLNeahzo87HGaQlmRg7Tn05HHCw0d1uNDF0qK4SxtDt+GSOaN2MbsA/VjjKj1EL6eodBKPU0lp/IOCsaqpVwuVfc5RLcq2SVwGAZHueQPjJJ4UVEQEREBERAREQEREBERAREQEREBEWytFmnu0M8sM8TBTxGV3UeGkgfwtHdzj7D8c8hBrUTKICtXTXiNYrPRUbdlcw0rMPhhdE2GV/OZX8hzySQcHgYGPvV9VTVFHMYKuBzHDu17S088jg8rEg6O76iirtIU1mjjdvjllmnccYe959JHOeG8HK6ifxAttwtMXmay6U88MAi2Us7WwvLRhryCctJ4zgf9qtF1NXoeupqny766AOFGKx255bhp56fI5k7cDjnuojl3OLnbnHJPcr4mUyqoil01srKugmr6eAmOn29V2Rhu47W++Tk8cKIgIiICIiAiIgIiICIiAiIgIiIC7nTNC53h1V7GAvraunpIyR2cCZDg+2cjK4ZZ4q2rhiEUNU9rWv6jWhzgA/sHgZ4d/u7oau2vv81Rqm8W4QxGipaSQmPpRgOka1rBueG7i7dkd+w+yyadhl07ZKCuo45Ww+WE08EVE+V1Q92SCZgwsAPpwHOBaAPnikoblVRzOkdUPPUOZQXu/zeckP59WT8/Ksiq8SLVDeDfrXJcOrj0Uz5WNpmnbtAw0kuY3uG4GcDlRI+O1ZdbNoKO9RyNNTXVskjZJGiRwjY1sZaC/PAwG5+OAusoqmn03bqSSnt9bMyaET1DqalhljqHPBc/qOJ3DHPpGMDCoiorKqqYGVFQ5waSWgk4aXHLsDs3J5OFIpr5d6SiNFS3WdkRzmNsrww57+kHHKEWXRwXO26XpKzQlvIkr5pTLKyISmNoftZDktcGNA5PbJaecZU/Vskc7r1VzPa1slRTUbHkD0bcdTHwMDlVJRXm62+nNNQXOaNjjktZI9rSfkgEAlYZa6rmidFNVPc1z+o5pc4gvPd5GeXffuhF5apq6DTVJU2ZlkrjSspzG1gpovLZLRtmM2d5du5L85BzxkKPaLhcLdqu0aXpGxsY6jjdUgxRlzstfI5rnFpIAA9iOSVTkl7u8tv/TpbrOYQAOkZXlmB2G3OMD8LH+qXHzfm/Py9TG3fvduxjGN2c4xxhCLNt18uVJ4Zz1+nrezaa94wIGPDIQwy+r0nAaXDBd2A4WetNazwwc23smofLQNjqYJqVoZOXHa6Rkrmbt7s9s57AAdzVVPcq+lpH0lNXSMjk+tjXuDXf8A00HDv3WS4Xq63KIQ3G5zStachskj3AHtkAk4KEQURFVEREBERAREQEREBERAREQFPsVubd7vHb3VbIuodoe/dtBwcDgE8nDRx3IUBbPS9dS2zUdPcK9jnRwytkcGY3HadwAyQO4HugsfWmn2V90/w9Y62kZSUbS+Vwjw6AMaGvdK/buke9xdhoJyfxlc2/w/FRUUb7NeWTwVshibL03MLHjuHMJz25Bz7Htxn5aNWWt1RcoL7TzdG5O3l0W3qMcJDI3hxAIyeefZT7Zru0Wm7UcVDRTeUoRI9gdsMssr2kdR4yGtAJ4AJwB3OcCI5rVVht9heIKS/wAdTIHObI2NjwGFuP4jw7P2+Ctrp/Q1JqC2mS36iYZxGZDD0JtowNxaZcbA7C4txLjlxyT7q2a/xKsZopmWwVzOpSOp46fMQp4SWhuQ1rsuPc7jzyePgK503ZKrUV3ZbaItDnAkuccNa0Dc5zj8ABdSNFWP9DFyg1A+cTTNpoenCWDqnk7w852AYOWj3XrwjhNJWVOo3RyubRxY2wDdKXS5jBa0+lwaNzjuyOBwVv8AUlbb6SS26ir5q3pxzktpZo6eN21uH9RjIwxoaXYBJHP7chztd4chl3FkteoIZ6rqFkkbWva2JoBcZHvPADcYIGSCcclRb9oeK2W6G5095D4JJxA974JYjG4jdu2uG5zNuTkD2xjPZpjWcdp1nUXurgkLKrqtk6btsjRI7duY7PDwcc5/dbNmsrLBqWlrJK251cELnPeysex+HbS2N0bNxbuaSTkn47Ida+5aGpILNHeLfqKOWF0zIXvdDNEGbuQ/Dxl7AOSWj+6++JemLVpmrjpbdcI3SMYxk0YLy7ft3OkORhodkYaD/dTNU65oLjZ4qClmrajZV+Ze6rcwlwDdoY3aSGN7+nGBkn3wtJ4g3ez3/UDrrZmVAMx3SibZw7gAM2k+kAe5QcyiIqoiIgIiICIiAiIgIiICIiAit3RgrG6DdDaWyUVRFHJPJLJSMdFUx/U3/New7MNwB7e/OePNHpepq26fpKe3F8YHXmkEZLcPkEhD3AY4aMc/IUSqkRW5KKymtFTqfSdvEtTPXyR72QtlNPE3Ja1rNrg0u4y7HYgfBUWg/W4NKSaottB1rjNVujmeKdr3wBrfpEW0hjnHudvYgd8FCqtRXJpUyxabm1NVQ1Lq6aqdFLJTUsUksIa0egxuwIsnuQ3/ANQslnr6O4a1q6qksVXTun6cUdR5NrzBMAOoXxYc1pfxnHOOeM5Aqobdcq+1zde2V0kTiMbo3uYcfGWkHC8VtbV3CoNTX1T5Hnu57i5x/cklXBpWOu/xJW0laZBVyziKO4xUjJIss9BYW7NsYPp3EY/3EYya2e2qqNbEV0BqnioPUZE3/VDXesNa0DggHsOyFaHKl3W21lnr3UFygLJGY3NJBIyA4diR2IKuO/SVsuobXNT1Q8rU1WI6WekiifD2Y5uNnra1ryAeRnb3PKwSyV191nX1V4tLHPoIp5aSB0ODJ69jHubgGZrQB+ThCqYTKualbX3+itQ1PA01klwDmbo2seaRg3P3NDR6dwOMjkAeyjaf1hJqDxENlrIofJzPnjjY2KMBu4O2uyG5c4kAkk93OP2QqokXe3u0VdaI9H6cohK6gjdJVPbs9Up5k9RxlsZPTA7nB4K4JVRERAREQEREBERAREQEREE+a93eegFvnus7oQABGZXlgA7DaTjA4xwvdNqG90lM2lpbzUMjby1jZpA0e/ADsBa1EE23Xe6WouNruU0O76unI9mfztIyvtBerrbpHSW65zROf9Zjke0u/JBGffuoKIJ1DerrbpXS2+6TROfy8xyPaXfkgjPc91kp9Q3ylDxTXmoZ1HFz9s0g3OPdzsO9RPyVrUQbClvt4o6Q0lJdp2RnOWNle1pz39IOOVFo6qpoakVNFUPje36XscWuHtwRyOOFhRBLq7rca6rFXW3CWSRuNr3yOc4Y5GHE5GDyspvt4dcBcXXafrAYEvVfvA+A7OcfbK16IJr7xdH3AXF9ymMw7SmR+/tj6857cd1s9JX2i07K+4Ot5kqW/wDjuL8MjdggvLcesjIIHbhc+iDNFWVULnviqXtMjS15DiC5p+oO59QPuCsKIgIiICIiAiIgIiICIiAiIgIiICIiAiIgIiICIiAiIgIiICIiAiIgIiICIiAiIgIiICIiAiIgIiICIiAiIgIiICIiAiIgIiICIiAiIgIiICIiAiIgIiIPRY4RiQt4JIB+4xn/AJC9dCXIGzu0uH4GST/Q/wAlsKK5Q09K2J8RJac5GPdzXEd/hoC9w3eKOgFN0TkMc0u4/iBGf2/uUGpaC521o5Kyy0k8TC6SPAacHkcH47rZi707Kx0zKc4IA9s+/wD2D+wWCnuQhZJhpy9xcDxxwRz/ADQQmU8skRlYzIGcn8clYlvxfoN4PRdgOJxx7knH7DhaB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aniotaoftruth.com/wp-content/uploads/2013/09/Failure-and-setbacks-are-ingredients-for-a-great-success-story.-8x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38" y="609600"/>
            <a:ext cx="32766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Assess</a:t>
            </a:r>
          </a:p>
          <a:p>
            <a:pPr lvl="1" algn="ctr"/>
            <a:r>
              <a:rPr lang="en-US" i="1" dirty="0" smtClean="0"/>
              <a:t>Measure your short term achievement towards a long term goal  </a:t>
            </a:r>
          </a:p>
          <a:p>
            <a:pPr algn="ctr"/>
            <a:r>
              <a:rPr lang="en-US" dirty="0" smtClean="0"/>
              <a:t>Journals, Charts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Your Progress </a:t>
            </a:r>
            <a:endParaRPr lang="en-US" dirty="0"/>
          </a:p>
        </p:txBody>
      </p:sp>
      <p:pic>
        <p:nvPicPr>
          <p:cNvPr id="1026" name="Picture 2" descr="http://www.progressplanner.com/Images/Processes/Pro-AchievingGoals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838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Switching goals </a:t>
            </a:r>
          </a:p>
          <a:p>
            <a:r>
              <a:rPr lang="en-US" dirty="0" smtClean="0"/>
              <a:t>Making changes of your goals </a:t>
            </a:r>
          </a:p>
          <a:p>
            <a:r>
              <a:rPr lang="en-US" dirty="0" smtClean="0"/>
              <a:t>Coping</a:t>
            </a:r>
          </a:p>
          <a:p>
            <a:pPr lvl="1"/>
            <a:r>
              <a:rPr lang="en-US" i="1" dirty="0" smtClean="0"/>
              <a:t>Dealing with problems and troubles in an effective way </a:t>
            </a:r>
          </a:p>
          <a:p>
            <a:pPr lvl="1"/>
            <a:r>
              <a:rPr lang="en-US" dirty="0" smtClean="0"/>
              <a:t>Taking breaks </a:t>
            </a:r>
          </a:p>
          <a:p>
            <a:pPr lvl="1"/>
            <a:r>
              <a:rPr lang="en-US" dirty="0" smtClean="0"/>
              <a:t>Working on something else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Your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</a:p>
          <a:p>
            <a:r>
              <a:rPr lang="en-US" dirty="0" smtClean="0"/>
              <a:t>Decision – a choice you make and act upon</a:t>
            </a:r>
          </a:p>
          <a:p>
            <a:pPr lvl="1"/>
            <a:r>
              <a:rPr lang="en-US" dirty="0" smtClean="0"/>
              <a:t>Examples?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</a:t>
            </a:r>
            <a:endParaRPr lang="en-US" dirty="0"/>
          </a:p>
        </p:txBody>
      </p:sp>
      <p:pic>
        <p:nvPicPr>
          <p:cNvPr id="2050" name="Picture 2" descr="http://floridaseniorsreversemortgageblog.com/wp-content/uploads/2012/05/DecisionMaking-406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26" y="3276600"/>
            <a:ext cx="3914274" cy="29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</a:p>
          <a:p>
            <a:pPr lvl="1"/>
            <a:r>
              <a:rPr lang="en-US" dirty="0" smtClean="0"/>
              <a:t>What are strengths &amp; weaknesses when we’re talking about communication? </a:t>
            </a:r>
          </a:p>
          <a:p>
            <a:pPr lvl="1"/>
            <a:r>
              <a:rPr lang="en-US" dirty="0" smtClean="0"/>
              <a:t>How can communication skills be improved?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7 Communication Skills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Skills</a:t>
            </a:r>
          </a:p>
          <a:p>
            <a:pPr lvl="1"/>
            <a:r>
              <a:rPr lang="en-US" dirty="0" smtClean="0"/>
              <a:t>Methods for expressing your thoughts and listening to what others say  </a:t>
            </a:r>
          </a:p>
          <a:p>
            <a:r>
              <a:rPr lang="en-US" dirty="0" smtClean="0"/>
              <a:t>Stay Focused </a:t>
            </a:r>
          </a:p>
          <a:p>
            <a:r>
              <a:rPr lang="en-US" dirty="0" smtClean="0"/>
              <a:t>Choose words carefully </a:t>
            </a:r>
          </a:p>
          <a:p>
            <a:r>
              <a:rPr lang="en-US" dirty="0" smtClean="0"/>
              <a:t>Body Language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Clearly </a:t>
            </a:r>
            <a:endParaRPr lang="en-US" dirty="0"/>
          </a:p>
        </p:txBody>
      </p:sp>
      <p:pic>
        <p:nvPicPr>
          <p:cNvPr id="2050" name="Picture 2" descr="http://loveisinfinite.files.wordpress.com/2012/08/communic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65905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listening </a:t>
            </a:r>
          </a:p>
          <a:p>
            <a:pPr lvl="1"/>
            <a:r>
              <a:rPr lang="en-US" dirty="0"/>
              <a:t> </a:t>
            </a:r>
            <a:r>
              <a:rPr lang="en-US" i="1" dirty="0" smtClean="0"/>
              <a:t>Not only hearing what a person says but also showing that you understand what the person is communicating </a:t>
            </a:r>
          </a:p>
          <a:p>
            <a:pPr lvl="1"/>
            <a:r>
              <a:rPr lang="en-US" dirty="0" smtClean="0"/>
              <a:t>Face the person you are talking to </a:t>
            </a:r>
          </a:p>
          <a:p>
            <a:pPr lvl="1"/>
            <a:r>
              <a:rPr lang="en-US" dirty="0" smtClean="0"/>
              <a:t>Make eye contact </a:t>
            </a:r>
          </a:p>
          <a:p>
            <a:pPr lvl="1"/>
            <a:r>
              <a:rPr lang="en-US" dirty="0" smtClean="0"/>
              <a:t>Avoid misunderstandings </a:t>
            </a:r>
          </a:p>
          <a:p>
            <a:pPr lvl="1"/>
            <a:r>
              <a:rPr lang="en-US" dirty="0" smtClean="0"/>
              <a:t>Summarizing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Skills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8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Refusal skills </a:t>
            </a:r>
          </a:p>
          <a:p>
            <a:pPr lvl="1"/>
            <a:r>
              <a:rPr lang="en-US" i="1" dirty="0" smtClean="0"/>
              <a:t>Different ways of saying no to things that you don’t want to do </a:t>
            </a:r>
          </a:p>
          <a:p>
            <a:pPr lvl="1"/>
            <a:r>
              <a:rPr lang="en-US" dirty="0" smtClean="0"/>
              <a:t>Say no </a:t>
            </a:r>
          </a:p>
          <a:p>
            <a:pPr lvl="1"/>
            <a:r>
              <a:rPr lang="en-US" dirty="0" smtClean="0"/>
              <a:t>Stay focused on the issue </a:t>
            </a:r>
          </a:p>
          <a:p>
            <a:pPr lvl="1"/>
            <a:r>
              <a:rPr lang="en-US" dirty="0" smtClean="0"/>
              <a:t>Stand your ground </a:t>
            </a:r>
          </a:p>
          <a:p>
            <a:pPr lvl="1"/>
            <a:r>
              <a:rPr lang="en-US" dirty="0" smtClean="0"/>
              <a:t>Walk away </a:t>
            </a:r>
          </a:p>
          <a:p>
            <a:pPr lvl="1"/>
            <a:r>
              <a:rPr lang="en-US" dirty="0" smtClean="0"/>
              <a:t>Avoid risky situations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Saying No ! </a:t>
            </a:r>
            <a:endParaRPr lang="en-US" dirty="0"/>
          </a:p>
        </p:txBody>
      </p:sp>
      <p:pic>
        <p:nvPicPr>
          <p:cNvPr id="3074" name="Picture 2" descr="http://forwardtimesonline.com/2013/images/just-say-no_-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system</a:t>
            </a:r>
          </a:p>
          <a:p>
            <a:pPr lvl="1"/>
            <a:r>
              <a:rPr lang="en-US" i="1" dirty="0" smtClean="0"/>
              <a:t>Made up of family members and friends who will stand by you and will encourage you when times get hard  </a:t>
            </a:r>
          </a:p>
          <a:p>
            <a:pPr lvl="1"/>
            <a:r>
              <a:rPr lang="en-US" dirty="0" smtClean="0"/>
              <a:t>Family </a:t>
            </a:r>
          </a:p>
          <a:p>
            <a:pPr lvl="1"/>
            <a:r>
              <a:rPr lang="en-US" dirty="0" smtClean="0"/>
              <a:t>Friends </a:t>
            </a:r>
          </a:p>
          <a:p>
            <a:pPr lvl="1"/>
            <a:r>
              <a:rPr lang="en-US" dirty="0" smtClean="0"/>
              <a:t>Teachers </a:t>
            </a:r>
          </a:p>
          <a:p>
            <a:pPr lvl="1"/>
            <a:r>
              <a:rPr lang="en-US" dirty="0" smtClean="0"/>
              <a:t>Coaches </a:t>
            </a:r>
          </a:p>
          <a:p>
            <a:pPr lvl="1"/>
            <a:r>
              <a:rPr lang="en-US" dirty="0" smtClean="0"/>
              <a:t>Anyone that you can trust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support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Circles of Support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5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Decision </a:t>
            </a:r>
          </a:p>
          <a:p>
            <a:pPr lvl="1"/>
            <a:r>
              <a:rPr lang="en-US" dirty="0" smtClean="0"/>
              <a:t>Decision in which you have carefully considered the outcome of each choice </a:t>
            </a:r>
          </a:p>
          <a:p>
            <a:r>
              <a:rPr lang="en-US" dirty="0" smtClean="0"/>
              <a:t>Personal Responsibility </a:t>
            </a:r>
          </a:p>
          <a:p>
            <a:pPr lvl="1"/>
            <a:r>
              <a:rPr lang="en-US" dirty="0" smtClean="0"/>
              <a:t>Accept how our decision will affect yourself and other people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Decision vs. Bad Decision </a:t>
            </a:r>
            <a:endParaRPr lang="en-US" dirty="0"/>
          </a:p>
        </p:txBody>
      </p:sp>
      <p:pic>
        <p:nvPicPr>
          <p:cNvPr id="1026" name="Picture 2" descr="Image result for good deci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962400"/>
            <a:ext cx="4613275" cy="25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r>
              <a:rPr lang="en-US" dirty="0" smtClean="0"/>
              <a:t>Beliefs that you consider to be of great importance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3074" name="Picture 2" descr="http://www.andersonbd.com/assets/images/content/company-val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" y="3200400"/>
            <a:ext cx="8991600" cy="26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way people think, feel, &amp; act </a:t>
            </a:r>
          </a:p>
          <a:p>
            <a:r>
              <a:rPr lang="en-US" dirty="0" smtClean="0"/>
              <a:t>Pursuit of Happiness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</a:t>
            </a:r>
            <a:endParaRPr lang="en-US" dirty="0"/>
          </a:p>
        </p:txBody>
      </p:sp>
      <p:pic>
        <p:nvPicPr>
          <p:cNvPr id="2050" name="Picture 2" descr="Image result for pursuit of happiness le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4" y="2895600"/>
            <a:ext cx="845819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Identify the Problem</a:t>
            </a:r>
          </a:p>
          <a:p>
            <a:pPr lvl="1"/>
            <a:r>
              <a:rPr lang="en-US" dirty="0" smtClean="0"/>
              <a:t>What Choice Do you need to make? </a:t>
            </a:r>
          </a:p>
          <a:p>
            <a:pPr lvl="1"/>
            <a:r>
              <a:rPr lang="en-US" dirty="0" smtClean="0"/>
              <a:t>What are the facts? </a:t>
            </a:r>
          </a:p>
          <a:p>
            <a:pPr lvl="1"/>
            <a:r>
              <a:rPr lang="en-US" dirty="0" smtClean="0"/>
              <a:t>Who is involved? </a:t>
            </a:r>
          </a:p>
          <a:p>
            <a:r>
              <a:rPr lang="en-US" dirty="0" smtClean="0"/>
              <a:t>2. Consider your values</a:t>
            </a:r>
          </a:p>
          <a:p>
            <a:pPr lvl="1"/>
            <a:r>
              <a:rPr lang="en-US" dirty="0" smtClean="0"/>
              <a:t>Right vs. Wrong </a:t>
            </a:r>
          </a:p>
          <a:p>
            <a:r>
              <a:rPr lang="en-US" dirty="0" smtClean="0"/>
              <a:t>3. List the Options</a:t>
            </a:r>
          </a:p>
          <a:p>
            <a:pPr lvl="1"/>
            <a:r>
              <a:rPr lang="en-US" dirty="0" smtClean="0"/>
              <a:t>Safe Options </a:t>
            </a:r>
          </a:p>
          <a:p>
            <a:pPr lvl="1"/>
            <a:r>
              <a:rPr lang="en-US" dirty="0" smtClean="0"/>
              <a:t>Ask a trusted adult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Decision Making  </a:t>
            </a:r>
            <a:endParaRPr lang="en-US" dirty="0"/>
          </a:p>
        </p:txBody>
      </p:sp>
      <p:pic>
        <p:nvPicPr>
          <p:cNvPr id="1026" name="Picture 2" descr="Image result for decision m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40" y="3124200"/>
            <a:ext cx="317526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Weigh the Consequences</a:t>
            </a:r>
          </a:p>
          <a:p>
            <a:pPr lvl="1"/>
            <a:r>
              <a:rPr lang="en-US" dirty="0" smtClean="0"/>
              <a:t>H.E.L.P  </a:t>
            </a:r>
          </a:p>
          <a:p>
            <a:r>
              <a:rPr lang="en-US" dirty="0" smtClean="0"/>
              <a:t>5. Decide and Act </a:t>
            </a:r>
          </a:p>
          <a:p>
            <a:pPr lvl="1"/>
            <a:r>
              <a:rPr lang="en-US" dirty="0" smtClean="0"/>
              <a:t>Choose what is best for you </a:t>
            </a:r>
          </a:p>
          <a:p>
            <a:r>
              <a:rPr lang="en-US" dirty="0" smtClean="0"/>
              <a:t>6. Evaluate your Decision </a:t>
            </a:r>
          </a:p>
          <a:p>
            <a:pPr lvl="1"/>
            <a:r>
              <a:rPr lang="en-US" dirty="0" smtClean="0"/>
              <a:t>Was the outcome positive or negative ? </a:t>
            </a:r>
          </a:p>
          <a:p>
            <a:pPr lvl="1"/>
            <a:r>
              <a:rPr lang="en-US" dirty="0" smtClean="0"/>
              <a:t>How did you decision affect others?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Decision Making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Scenarios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505</TotalTime>
  <Words>752</Words>
  <Application>Microsoft Office PowerPoint</Application>
  <PresentationFormat>On-screen Show (4:3)</PresentationFormat>
  <Paragraphs>165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Lucida Sans Unicode</vt:lpstr>
      <vt:lpstr>Verdana</vt:lpstr>
      <vt:lpstr>Wingdings 2</vt:lpstr>
      <vt:lpstr>Wingdings 3</vt:lpstr>
      <vt:lpstr>Concourse</vt:lpstr>
      <vt:lpstr>Making Healthy Decisions </vt:lpstr>
      <vt:lpstr>Lesson 1 Making Decisions </vt:lpstr>
      <vt:lpstr>Decision </vt:lpstr>
      <vt:lpstr>Good Decision vs. Bad Decision </vt:lpstr>
      <vt:lpstr>Value</vt:lpstr>
      <vt:lpstr>Character </vt:lpstr>
      <vt:lpstr>Steps of Decision Making  </vt:lpstr>
      <vt:lpstr>Steps of Decision Making </vt:lpstr>
      <vt:lpstr>Decision Making Scenarios </vt:lpstr>
      <vt:lpstr>Lesson 2 Influences on Your Decisions </vt:lpstr>
      <vt:lpstr>Influence  </vt:lpstr>
      <vt:lpstr>Family</vt:lpstr>
      <vt:lpstr>Peers </vt:lpstr>
      <vt:lpstr>PowerPoint Presentation</vt:lpstr>
      <vt:lpstr>Other Influences </vt:lpstr>
      <vt:lpstr>Evaluate Influences </vt:lpstr>
      <vt:lpstr>Weighing Consequences </vt:lpstr>
      <vt:lpstr>Decision Making Wheel Activity </vt:lpstr>
      <vt:lpstr>Bell Ringer </vt:lpstr>
      <vt:lpstr>From Decisions to Goals </vt:lpstr>
      <vt:lpstr>Types of Goals </vt:lpstr>
      <vt:lpstr>SMART Goals </vt:lpstr>
      <vt:lpstr>Interests &amp; Values </vt:lpstr>
      <vt:lpstr>Your goals and other people </vt:lpstr>
      <vt:lpstr>Life Skills Activity </vt:lpstr>
      <vt:lpstr>Having Success </vt:lpstr>
      <vt:lpstr>Setbacks </vt:lpstr>
      <vt:lpstr>Assessing Your Progress </vt:lpstr>
      <vt:lpstr>Changing Your Goals </vt:lpstr>
      <vt:lpstr>Lesson 7 Communication Skills </vt:lpstr>
      <vt:lpstr>Communicating Clearly </vt:lpstr>
      <vt:lpstr>Listening Skills </vt:lpstr>
      <vt:lpstr>Snowflake Activity </vt:lpstr>
      <vt:lpstr>Saying No ! </vt:lpstr>
      <vt:lpstr>Have a support system </vt:lpstr>
      <vt:lpstr>Circles of Support Activity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Healthy Decisions</dc:title>
  <dc:creator>panchik</dc:creator>
  <cp:lastModifiedBy>Lynzee Rooney</cp:lastModifiedBy>
  <cp:revision>36</cp:revision>
  <dcterms:created xsi:type="dcterms:W3CDTF">2014-09-15T14:41:59Z</dcterms:created>
  <dcterms:modified xsi:type="dcterms:W3CDTF">2016-09-26T00:11:57Z</dcterms:modified>
</cp:coreProperties>
</file>